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29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02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1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1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84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99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45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082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1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37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68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66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B7692-C4C7-430A-8565-F39E6F20FD63}" type="datetimeFigureOut">
              <a:rPr lang="en-GB" smtClean="0"/>
              <a:t>08/04/2021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E40AC-9370-4C6C-8926-04F20E27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810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9B3F71-2ED8-43D7-900F-D66B7800B6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832275"/>
              </p:ext>
            </p:extLst>
          </p:nvPr>
        </p:nvGraphicFramePr>
        <p:xfrm>
          <a:off x="150470" y="529072"/>
          <a:ext cx="6597571" cy="84337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{E8034E78-7F5D-4C2E-B375-FC64B27BC917}</a:tableStyleId>
              </a:tblPr>
              <a:tblGrid>
                <a:gridCol w="3185035">
                  <a:extLst>
                    <a:ext uri="{9D8B030D-6E8A-4147-A177-3AD203B41FA5}">
                      <a16:colId xmlns:a16="http://schemas.microsoft.com/office/drawing/2014/main" val="1578381794"/>
                    </a:ext>
                  </a:extLst>
                </a:gridCol>
                <a:gridCol w="3412536">
                  <a:extLst>
                    <a:ext uri="{9D8B030D-6E8A-4147-A177-3AD203B41FA5}">
                      <a16:colId xmlns:a16="http://schemas.microsoft.com/office/drawing/2014/main" val="1625706127"/>
                    </a:ext>
                  </a:extLst>
                </a:gridCol>
              </a:tblGrid>
              <a:tr h="408477">
                <a:tc gridSpan="2"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PLAYER DETAILS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120874"/>
                  </a:ext>
                </a:extLst>
              </a:tr>
              <a:tr h="204326">
                <a:tc>
                  <a:txBody>
                    <a:bodyPr/>
                    <a:lstStyle/>
                    <a:p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Name: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11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Age: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0690299"/>
                  </a:ext>
                </a:extLst>
              </a:tr>
              <a:tr h="228838">
                <a:tc>
                  <a:txBody>
                    <a:bodyPr/>
                    <a:lstStyle/>
                    <a:p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Coach: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953912"/>
                  </a:ext>
                </a:extLst>
              </a:tr>
              <a:tr h="228838">
                <a:tc>
                  <a:txBody>
                    <a:bodyPr/>
                    <a:lstStyle/>
                    <a:p>
                      <a:r>
                        <a:rPr lang="en-AU" sz="11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Date: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Venue: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169637"/>
                  </a:ext>
                </a:extLst>
              </a:tr>
              <a:tr h="187836">
                <a:tc gridSpan="2"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756140"/>
                  </a:ext>
                </a:extLst>
              </a:tr>
              <a:tr h="250449">
                <a:tc gridSpan="2"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TESTING STATIONS 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(Each Penalty Point = 1 second added to score)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77147"/>
                  </a:ext>
                </a:extLst>
              </a:tr>
              <a:tr h="236996"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Station 1: Ball Mastery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457626"/>
                  </a:ext>
                </a:extLst>
              </a:tr>
              <a:tr h="375675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10 x Pull Push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6199490"/>
                  </a:ext>
                </a:extLst>
              </a:tr>
              <a:tr h="237783"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Station 2: Moves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359090"/>
                  </a:ext>
                </a:extLst>
              </a:tr>
              <a:tr h="748925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Player completes a series of ‘Twist Offs’. The Move must be completed outside the line made by the cones. If the line not crossed, penalty point.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Penalty </a:t>
                      </a:r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</a:t>
                      </a:r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oints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2611220"/>
                  </a:ext>
                </a:extLst>
              </a:tr>
              <a:tr h="228838"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Station 3: Speed without the ball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654807"/>
                  </a:ext>
                </a:extLst>
              </a:tr>
              <a:tr h="603300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Player goes through the “Speed Cones”. Penalty point for each cone touched.  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Penalty Points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2524176"/>
                  </a:ext>
                </a:extLst>
              </a:tr>
              <a:tr h="228838"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Station 4: Passing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348995"/>
                  </a:ext>
                </a:extLst>
              </a:tr>
              <a:tr h="887000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The player runs around the cone to shoot. Shots alternate between right and left foot. The player runs back around the cone after each shot. Penalty for each goal missed.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Penalty Points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pPr algn="ctr"/>
                      <a:endParaRPr lang="en-AU" sz="12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pPr algn="ctr"/>
                      <a:endParaRPr lang="en-AU" sz="12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pPr algn="ctr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       R     </a:t>
                      </a:r>
                      <a:r>
                        <a:rPr lang="en-AU" sz="1200" dirty="0" err="1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R</a:t>
                      </a: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    </a:t>
                      </a:r>
                      <a:r>
                        <a:rPr lang="en-AU" sz="1200" dirty="0" err="1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R</a:t>
                      </a: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            L     </a:t>
                      </a:r>
                      <a:r>
                        <a:rPr lang="en-AU" sz="1200" dirty="0" err="1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L</a:t>
                      </a: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     </a:t>
                      </a:r>
                      <a:r>
                        <a:rPr lang="en-AU" sz="1200" dirty="0" err="1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L</a:t>
                      </a:r>
                      <a:endParaRPr lang="en-AU" sz="12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023463"/>
                  </a:ext>
                </a:extLst>
              </a:tr>
              <a:tr h="228838"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Station 5: Ball Mastery (Juggling)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719322"/>
                  </a:ext>
                </a:extLst>
              </a:tr>
              <a:tr h="1127024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The player completes 10 alternate juggles (If wish to make easier then one bounce is allowed) in the square. If a mistake is made the player starts the juggles again. 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(Maximum 30 seconds).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  <a:p>
                      <a:r>
                        <a:rPr lang="en-AU" sz="20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       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72514"/>
                  </a:ext>
                </a:extLst>
              </a:tr>
              <a:tr h="228838">
                <a:tc gridSpan="2">
                  <a:txBody>
                    <a:bodyPr/>
                    <a:lstStyle/>
                    <a:p>
                      <a:pPr algn="ctr"/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Station 6: Speed with the ball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192216"/>
                  </a:ext>
                </a:extLst>
              </a:tr>
              <a:tr h="603300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The player dribbles at pace through the cones and to the finish line. If a cone is touched penalty point.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Penalty Points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7309451"/>
                  </a:ext>
                </a:extLst>
              </a:tr>
              <a:tr h="187836">
                <a:tc gridSpan="2"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984654"/>
                  </a:ext>
                </a:extLst>
              </a:tr>
              <a:tr h="250449">
                <a:tc>
                  <a:txBody>
                    <a:bodyPr/>
                    <a:lstStyle/>
                    <a:p>
                      <a:pPr algn="ctr"/>
                      <a:r>
                        <a:rPr lang="en-AU" sz="12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TESTING RESULTS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TESTING GRADES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985845"/>
                  </a:ext>
                </a:extLst>
              </a:tr>
              <a:tr h="187836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     Gross Time: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Gold (Advanced):  less than 1min.45sec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3830844"/>
                  </a:ext>
                </a:extLst>
              </a:tr>
              <a:tr h="187836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+   Total Penalty Points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Silver (Intermediate): 1.45 – 2.15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377264"/>
                  </a:ext>
                </a:extLst>
              </a:tr>
              <a:tr h="187836">
                <a:tc>
                  <a:txBody>
                    <a:bodyPr/>
                    <a:lstStyle/>
                    <a:p>
                      <a:r>
                        <a:rPr lang="en-AU" sz="90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=   Final Time: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Bronze (Beginner):  2.15 – 2.30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3501131"/>
                  </a:ext>
                </a:extLst>
              </a:tr>
              <a:tr h="187836">
                <a:tc gridSpan="2"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chemeClr val="tx1"/>
                          </a:solidFill>
                          <a:effectLst/>
                          <a:latin typeface="FUTURA"/>
                        </a:rPr>
                        <a:t> 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FUTURA"/>
                        <a:ea typeface="Times New Roman" panose="02020603050405020304" pitchFamily="18" charset="0"/>
                      </a:endParaRPr>
                    </a:p>
                  </a:txBody>
                  <a:tcPr marL="51602" marR="516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93026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C1E3330-80AF-496E-8507-3FD0E21297A0}"/>
              </a:ext>
            </a:extLst>
          </p:cNvPr>
          <p:cNvSpPr/>
          <p:nvPr/>
        </p:nvSpPr>
        <p:spPr>
          <a:xfrm>
            <a:off x="3935393" y="3217762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8205DD-42F9-4927-9B6A-6DB4C0AA7119}"/>
              </a:ext>
            </a:extLst>
          </p:cNvPr>
          <p:cNvSpPr/>
          <p:nvPr/>
        </p:nvSpPr>
        <p:spPr>
          <a:xfrm>
            <a:off x="4238264" y="3217762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30B563-F26B-4DF5-A41D-B9E34496FF2D}"/>
              </a:ext>
            </a:extLst>
          </p:cNvPr>
          <p:cNvSpPr/>
          <p:nvPr/>
        </p:nvSpPr>
        <p:spPr>
          <a:xfrm>
            <a:off x="4541135" y="3217761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5A6AB9-FED3-4AAE-A745-BB83482808CA}"/>
              </a:ext>
            </a:extLst>
          </p:cNvPr>
          <p:cNvSpPr/>
          <p:nvPr/>
        </p:nvSpPr>
        <p:spPr>
          <a:xfrm>
            <a:off x="4835325" y="3217760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D6363B-F061-44AF-9846-3CD87131F901}"/>
              </a:ext>
            </a:extLst>
          </p:cNvPr>
          <p:cNvSpPr/>
          <p:nvPr/>
        </p:nvSpPr>
        <p:spPr>
          <a:xfrm>
            <a:off x="5155557" y="3217759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D003F2-D515-4FD3-8BF8-B26751AB4B2E}"/>
              </a:ext>
            </a:extLst>
          </p:cNvPr>
          <p:cNvSpPr/>
          <p:nvPr/>
        </p:nvSpPr>
        <p:spPr>
          <a:xfrm>
            <a:off x="5472896" y="3217759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81841-D251-419B-AB45-E287F4EF312B}"/>
              </a:ext>
            </a:extLst>
          </p:cNvPr>
          <p:cNvSpPr/>
          <p:nvPr/>
        </p:nvSpPr>
        <p:spPr>
          <a:xfrm>
            <a:off x="5790235" y="3217759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C7224D-E184-4BC9-83AA-07564C591912}"/>
              </a:ext>
            </a:extLst>
          </p:cNvPr>
          <p:cNvSpPr/>
          <p:nvPr/>
        </p:nvSpPr>
        <p:spPr>
          <a:xfrm>
            <a:off x="3935393" y="4099367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B0FA1B-CB38-4FCA-81C9-20EF6473FE71}"/>
              </a:ext>
            </a:extLst>
          </p:cNvPr>
          <p:cNvSpPr/>
          <p:nvPr/>
        </p:nvSpPr>
        <p:spPr>
          <a:xfrm>
            <a:off x="4238748" y="4099366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52B254-4E34-45F3-9875-CC44C4311FB5}"/>
              </a:ext>
            </a:extLst>
          </p:cNvPr>
          <p:cNvSpPr/>
          <p:nvPr/>
        </p:nvSpPr>
        <p:spPr>
          <a:xfrm>
            <a:off x="4541135" y="4099366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8DEC0F-8EDA-4891-A7A4-A090433BD90E}"/>
              </a:ext>
            </a:extLst>
          </p:cNvPr>
          <p:cNvSpPr/>
          <p:nvPr/>
        </p:nvSpPr>
        <p:spPr>
          <a:xfrm>
            <a:off x="4855580" y="4099366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E5061A-B07E-456A-9F5D-BD7001DFEB3A}"/>
              </a:ext>
            </a:extLst>
          </p:cNvPr>
          <p:cNvSpPr/>
          <p:nvPr/>
        </p:nvSpPr>
        <p:spPr>
          <a:xfrm>
            <a:off x="5164722" y="4099365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FF913A-3C57-44FA-AEC2-0F04893998EE}"/>
              </a:ext>
            </a:extLst>
          </p:cNvPr>
          <p:cNvSpPr/>
          <p:nvPr/>
        </p:nvSpPr>
        <p:spPr>
          <a:xfrm>
            <a:off x="5467109" y="4099365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BF5506-3815-4479-A4D2-CCBA9EFABFA0}"/>
              </a:ext>
            </a:extLst>
          </p:cNvPr>
          <p:cNvSpPr/>
          <p:nvPr/>
        </p:nvSpPr>
        <p:spPr>
          <a:xfrm>
            <a:off x="5823517" y="4099364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E194B9B-1FFF-49FE-9CC4-9BABB2E9F331}"/>
              </a:ext>
            </a:extLst>
          </p:cNvPr>
          <p:cNvSpPr/>
          <p:nvPr/>
        </p:nvSpPr>
        <p:spPr>
          <a:xfrm>
            <a:off x="4238264" y="4994471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D0D688A-EF9C-4342-995B-69918E5F55E4}"/>
              </a:ext>
            </a:extLst>
          </p:cNvPr>
          <p:cNvSpPr/>
          <p:nvPr/>
        </p:nvSpPr>
        <p:spPr>
          <a:xfrm>
            <a:off x="4541135" y="4994471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3128C18-C6AE-4C5C-B412-2B949E930406}"/>
              </a:ext>
            </a:extLst>
          </p:cNvPr>
          <p:cNvSpPr/>
          <p:nvPr/>
        </p:nvSpPr>
        <p:spPr>
          <a:xfrm>
            <a:off x="4855580" y="4994470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B7260FF-FFCF-4759-AE61-FBA8D3E232EF}"/>
              </a:ext>
            </a:extLst>
          </p:cNvPr>
          <p:cNvSpPr/>
          <p:nvPr/>
        </p:nvSpPr>
        <p:spPr>
          <a:xfrm>
            <a:off x="5274682" y="4994470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D79BBB-4CED-4CE9-B837-A99E5A725CF4}"/>
              </a:ext>
            </a:extLst>
          </p:cNvPr>
          <p:cNvSpPr/>
          <p:nvPr/>
        </p:nvSpPr>
        <p:spPr>
          <a:xfrm>
            <a:off x="5581891" y="4994469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9533E0-0A16-4B51-BBA5-F2553DF72064}"/>
              </a:ext>
            </a:extLst>
          </p:cNvPr>
          <p:cNvSpPr/>
          <p:nvPr/>
        </p:nvSpPr>
        <p:spPr>
          <a:xfrm>
            <a:off x="5861134" y="4994469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7FF547-2708-4FD6-95DF-13E5F9C9057C}"/>
              </a:ext>
            </a:extLst>
          </p:cNvPr>
          <p:cNvSpPr txBox="1"/>
          <p:nvPr/>
        </p:nvSpPr>
        <p:spPr>
          <a:xfrm>
            <a:off x="-26042" y="77008"/>
            <a:ext cx="688404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600" b="1" dirty="0">
                <a:effectLst/>
                <a:latin typeface="FUTURA"/>
                <a:ea typeface="Times New Roman" panose="02020603050405020304" pitchFamily="18" charset="0"/>
              </a:rPr>
              <a:t>SKILLS TEST</a:t>
            </a:r>
            <a:r>
              <a:rPr lang="en-GB" sz="1100" b="1" i="1" dirty="0">
                <a:effectLst/>
                <a:latin typeface="FUTURA"/>
                <a:ea typeface="Times New Roman" panose="02020603050405020304" pitchFamily="18" charset="0"/>
              </a:rPr>
              <a:t> </a:t>
            </a:r>
            <a:r>
              <a:rPr lang="en-AU" sz="1600" b="1" dirty="0">
                <a:effectLst/>
                <a:latin typeface="FUTURA"/>
                <a:ea typeface="Times New Roman" panose="02020603050405020304" pitchFamily="18" charset="0"/>
              </a:rPr>
              <a:t>PLAYER TEST RESULT SHEET</a:t>
            </a:r>
            <a:endParaRPr lang="en-GB" sz="1600" dirty="0">
              <a:effectLst/>
              <a:latin typeface="FUTURA"/>
              <a:ea typeface="Times New Roman" panose="02020603050405020304" pitchFamily="18" charset="0"/>
            </a:endParaRPr>
          </a:p>
          <a:p>
            <a:pPr algn="ctr"/>
            <a:endParaRPr lang="en-GB" sz="1200" dirty="0">
              <a:effectLst/>
              <a:latin typeface="FUTURA"/>
              <a:ea typeface="Times New Roman" panose="02020603050405020304" pitchFamily="18" charset="0"/>
            </a:endParaRPr>
          </a:p>
          <a:p>
            <a:pPr algn="ctr"/>
            <a:r>
              <a:rPr lang="en-AU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896814-1942-4603-85F2-2B653C80773F}"/>
              </a:ext>
            </a:extLst>
          </p:cNvPr>
          <p:cNvSpPr/>
          <p:nvPr/>
        </p:nvSpPr>
        <p:spPr>
          <a:xfrm>
            <a:off x="3935393" y="7352282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ABAA10B-5F86-41BC-9DE7-648ACDFBAEE5}"/>
              </a:ext>
            </a:extLst>
          </p:cNvPr>
          <p:cNvSpPr/>
          <p:nvPr/>
        </p:nvSpPr>
        <p:spPr>
          <a:xfrm>
            <a:off x="4238264" y="7349251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5B1FC3-CD2E-462F-81DE-36C722D552B3}"/>
              </a:ext>
            </a:extLst>
          </p:cNvPr>
          <p:cNvSpPr/>
          <p:nvPr/>
        </p:nvSpPr>
        <p:spPr>
          <a:xfrm>
            <a:off x="4541135" y="7349251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497B73E-B33A-452B-B3C1-57E82299543A}"/>
              </a:ext>
            </a:extLst>
          </p:cNvPr>
          <p:cNvSpPr/>
          <p:nvPr/>
        </p:nvSpPr>
        <p:spPr>
          <a:xfrm>
            <a:off x="4840630" y="7349250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6E2D741-EB6F-4585-99C2-0C43AE74BAD6}"/>
              </a:ext>
            </a:extLst>
          </p:cNvPr>
          <p:cNvSpPr/>
          <p:nvPr/>
        </p:nvSpPr>
        <p:spPr>
          <a:xfrm>
            <a:off x="5129519" y="7349249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19A7C4-7434-4EC1-B000-0B9A1D2557C9}"/>
              </a:ext>
            </a:extLst>
          </p:cNvPr>
          <p:cNvSpPr/>
          <p:nvPr/>
        </p:nvSpPr>
        <p:spPr>
          <a:xfrm>
            <a:off x="5477719" y="7349248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50BD62B-A8A9-40ED-99E2-905CC3B7B1D5}"/>
              </a:ext>
            </a:extLst>
          </p:cNvPr>
          <p:cNvSpPr/>
          <p:nvPr/>
        </p:nvSpPr>
        <p:spPr>
          <a:xfrm>
            <a:off x="5790235" y="7349247"/>
            <a:ext cx="208344" cy="208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70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275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FUTURA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Galustian</dc:creator>
  <cp:lastModifiedBy>Emily Galustian</cp:lastModifiedBy>
  <cp:revision>4</cp:revision>
  <dcterms:created xsi:type="dcterms:W3CDTF">2021-03-09T17:40:52Z</dcterms:created>
  <dcterms:modified xsi:type="dcterms:W3CDTF">2021-04-08T09:16:01Z</dcterms:modified>
</cp:coreProperties>
</file>